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7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58" r:id="rId2"/>
    <p:sldId id="288" r:id="rId3"/>
    <p:sldId id="257" r:id="rId4"/>
    <p:sldId id="301" r:id="rId5"/>
    <p:sldId id="267" r:id="rId6"/>
    <p:sldId id="273" r:id="rId7"/>
    <p:sldId id="300" r:id="rId8"/>
    <p:sldId id="260" r:id="rId9"/>
    <p:sldId id="259" r:id="rId10"/>
    <p:sldId id="285" r:id="rId11"/>
    <p:sldId id="297" r:id="rId12"/>
    <p:sldId id="298" r:id="rId13"/>
    <p:sldId id="304" r:id="rId14"/>
    <p:sldId id="268" r:id="rId15"/>
    <p:sldId id="302" r:id="rId16"/>
    <p:sldId id="277" r:id="rId17"/>
    <p:sldId id="308" r:id="rId18"/>
    <p:sldId id="305" r:id="rId19"/>
    <p:sldId id="306" r:id="rId20"/>
    <p:sldId id="307" r:id="rId21"/>
    <p:sldId id="309" r:id="rId22"/>
    <p:sldId id="310" r:id="rId23"/>
    <p:sldId id="311" r:id="rId24"/>
    <p:sldId id="312" r:id="rId25"/>
    <p:sldId id="313" r:id="rId26"/>
    <p:sldId id="26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386" dt="2021-03-11T20:11:09.936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85" d="100"/>
          <a:sy n="85" d="100"/>
        </p:scale>
        <p:origin x="9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custSel addSld delSld modSld">
      <pc:chgData name="Antonio" userId="d42371d61bd3278c" providerId="LiveId" clId="{6FC4C582-C594-4292-985F-79BAB719DC17}" dt="2021-03-11T20:13:26.847" v="484" actId="14826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5.578" idx="12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4.179" idx="14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6.769" idx="15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2.343" idx="17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4.524" idx="18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2.630" idx="4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3.638" idx="9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8.952" idx="10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2.722" idx="11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784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2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08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410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748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58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66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79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801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5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573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OakTruffle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927676"/>
            <a:ext cx="6665100" cy="940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EB9939-F4B5-4022-A938-244AD385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5329" y="1131737"/>
            <a:ext cx="7761599" cy="37412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3773110203"/>
              </p:ext>
            </p:extLst>
          </p:nvPr>
        </p:nvGraphicFramePr>
        <p:xfrm>
          <a:off x="795174" y="1257300"/>
          <a:ext cx="7761600" cy="370406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2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8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Login 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Autenticação do Usuário.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Permitir Acesso a área restrita do site.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2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usuário poderá fazer seu cadastro no próprio sistema.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Risco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Temperatura 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Juntamente às informações na página inicial deve conter gráficos de temperatura e Umidade.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602832"/>
              </p:ext>
            </p:extLst>
          </p:nvPr>
        </p:nvGraphicFramePr>
        <p:xfrm>
          <a:off x="795175" y="1257301"/>
          <a:ext cx="7761600" cy="350113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80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Dados serão retornados para visualização a cada 1 segundo.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temperatura média é retornada a cada 10 minutos.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 de Informação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deixa exposto os ultimos 10 dados captados.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 e Minima Temperatura Umidade 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Valores acima ou abaixo do esperado serão apresentados. 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9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11801-3A99-4A6E-9AB9-D9C9BE12F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34B8AB-70F1-457A-931C-9918A0C81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34B8AB-70F1-457A-931C-9918A0C81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B089B-AA42-45AE-92FB-E705C233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6903733" y="187541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912908" y="183765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1201213" y="422853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3945817" y="257376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7106124" y="256386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907883" y="21862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1196188" y="2609511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2818900" y="187541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7"/>
          <a:srcRect l="208" r="208"/>
          <a:stretch/>
        </p:blipFill>
        <p:spPr>
          <a:xfrm>
            <a:off x="2813875" y="25638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691292" y="4153014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8"/>
          <a:srcRect/>
          <a:stretch/>
        </p:blipFill>
        <p:spPr>
          <a:xfrm>
            <a:off x="6686267" y="253398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3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B6478-A7E2-4C86-87B1-269D88F7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7B4CA-12C3-411C-9F40-1576A1C0B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7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B6478-A7E2-4C86-87B1-269D88F7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7B4CA-12C3-411C-9F40-1576A1C0B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3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B6478-A7E2-4C86-87B1-269D88F7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7B4CA-12C3-411C-9F40-1576A1C0B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0"/>
            <a:ext cx="9144000" cy="5143500"/>
          </a:xfrm>
          <a:prstGeom prst="rect">
            <a:avLst/>
          </a:prstGeom>
        </p:spPr>
      </p:pic>
      <p:pic>
        <p:nvPicPr>
          <p:cNvPr id="9" name="Picture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6F0D3BE-136D-4A5B-923B-EA23D9E46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500" y="432506"/>
            <a:ext cx="9144000" cy="4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B6478-A7E2-4C86-87B1-269D88F7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7B4CA-12C3-411C-9F40-1576A1C0B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0"/>
            <a:ext cx="9144000" cy="5143500"/>
          </a:xfrm>
          <a:prstGeom prst="rect">
            <a:avLst/>
          </a:prstGeom>
        </p:spPr>
      </p:pic>
      <p:pic>
        <p:nvPicPr>
          <p:cNvPr id="9" name="Picture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6F0D3BE-136D-4A5B-923B-EA23D9E46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500" y="432506"/>
            <a:ext cx="9144000" cy="4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5885103" y="165053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5885103" y="3420036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Proliferação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3106555" y="2951805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5982977" y="2936662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5984955" y="1167156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6153824" y="1342166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157068" y="3131376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3038323" y="3541422"/>
            <a:ext cx="1920344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Refrigeração (-1c°)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dias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Congelamento (-17c°)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meses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657263" y="2225467"/>
            <a:ext cx="1819845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4" y="3144394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7" name="Google Shape;240;p28">
            <a:extLst>
              <a:ext uri="{FF2B5EF4-FFF2-40B4-BE49-F238E27FC236}">
                <a16:creationId xmlns:a16="http://schemas.microsoft.com/office/drawing/2014/main" id="{A2B47B1F-7C12-46B0-AEC2-6FF62AF4927E}"/>
              </a:ext>
            </a:extLst>
          </p:cNvPr>
          <p:cNvGrpSpPr/>
          <p:nvPr/>
        </p:nvGrpSpPr>
        <p:grpSpPr>
          <a:xfrm>
            <a:off x="954326" y="2951805"/>
            <a:ext cx="585818" cy="540828"/>
            <a:chOff x="3782700" y="1538287"/>
            <a:chExt cx="1578600" cy="1578600"/>
          </a:xfrm>
        </p:grpSpPr>
        <p:sp>
          <p:nvSpPr>
            <p:cNvPr id="48" name="Google Shape;241;p28">
              <a:extLst>
                <a:ext uri="{FF2B5EF4-FFF2-40B4-BE49-F238E27FC236}">
                  <a16:creationId xmlns:a16="http://schemas.microsoft.com/office/drawing/2014/main" id="{F6BC4CF8-DFE6-4156-A6C1-55D4905DA575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;p28">
              <a:extLst>
                <a:ext uri="{FF2B5EF4-FFF2-40B4-BE49-F238E27FC236}">
                  <a16:creationId xmlns:a16="http://schemas.microsoft.com/office/drawing/2014/main" id="{FC9FBB08-ECB0-4F49-8DA6-07DBDCBE83E4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3;p28">
              <a:extLst>
                <a:ext uri="{FF2B5EF4-FFF2-40B4-BE49-F238E27FC236}">
                  <a16:creationId xmlns:a16="http://schemas.microsoft.com/office/drawing/2014/main" id="{1A9A8AF9-8097-431C-9931-06D09B4019DE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;p28">
              <a:extLst>
                <a:ext uri="{FF2B5EF4-FFF2-40B4-BE49-F238E27FC236}">
                  <a16:creationId xmlns:a16="http://schemas.microsoft.com/office/drawing/2014/main" id="{AC7B57D2-1A9D-4CE6-9420-96BF2C018DC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67;p28">
            <a:extLst>
              <a:ext uri="{FF2B5EF4-FFF2-40B4-BE49-F238E27FC236}">
                <a16:creationId xmlns:a16="http://schemas.microsoft.com/office/drawing/2014/main" id="{616210CC-24ED-4077-A428-2398DECEDEFC}"/>
              </a:ext>
            </a:extLst>
          </p:cNvPr>
          <p:cNvGrpSpPr/>
          <p:nvPr/>
        </p:nvGrpSpPr>
        <p:grpSpPr>
          <a:xfrm>
            <a:off x="1123525" y="3118580"/>
            <a:ext cx="247982" cy="228933"/>
            <a:chOff x="570875" y="4322250"/>
            <a:chExt cx="443300" cy="443325"/>
          </a:xfrm>
        </p:grpSpPr>
        <p:sp>
          <p:nvSpPr>
            <p:cNvPr id="53" name="Google Shape;268;p28">
              <a:extLst>
                <a:ext uri="{FF2B5EF4-FFF2-40B4-BE49-F238E27FC236}">
                  <a16:creationId xmlns:a16="http://schemas.microsoft.com/office/drawing/2014/main" id="{2B696553-838D-4878-B4A3-524E4A412499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;p28">
              <a:extLst>
                <a:ext uri="{FF2B5EF4-FFF2-40B4-BE49-F238E27FC236}">
                  <a16:creationId xmlns:a16="http://schemas.microsoft.com/office/drawing/2014/main" id="{CD06B043-50B7-4683-B5E1-A5603D439738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0;p28">
              <a:extLst>
                <a:ext uri="{FF2B5EF4-FFF2-40B4-BE49-F238E27FC236}">
                  <a16:creationId xmlns:a16="http://schemas.microsoft.com/office/drawing/2014/main" id="{388F4D7B-95DA-4B53-8B8A-45721FA908D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1;p28">
              <a:extLst>
                <a:ext uri="{FF2B5EF4-FFF2-40B4-BE49-F238E27FC236}">
                  <a16:creationId xmlns:a16="http://schemas.microsoft.com/office/drawing/2014/main" id="{A385A392-1DDD-4337-8817-C3B0E4636CF5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83;p28">
            <a:extLst>
              <a:ext uri="{FF2B5EF4-FFF2-40B4-BE49-F238E27FC236}">
                <a16:creationId xmlns:a16="http://schemas.microsoft.com/office/drawing/2014/main" id="{473C829C-A645-4F3B-B17A-B9D24A361C2E}"/>
              </a:ext>
            </a:extLst>
          </p:cNvPr>
          <p:cNvSpPr txBox="1">
            <a:spLocks/>
          </p:cNvSpPr>
          <p:nvPr/>
        </p:nvSpPr>
        <p:spPr>
          <a:xfrm>
            <a:off x="869092" y="3503596"/>
            <a:ext cx="1228676" cy="36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 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</p:txBody>
      </p:sp>
      <p:sp>
        <p:nvSpPr>
          <p:cNvPr id="59" name="Seta: para a Direita 58">
            <a:extLst>
              <a:ext uri="{FF2B5EF4-FFF2-40B4-BE49-F238E27FC236}">
                <a16:creationId xmlns:a16="http://schemas.microsoft.com/office/drawing/2014/main" id="{EDA278FC-6819-4845-BED5-6C8516C5C8A4}"/>
              </a:ext>
            </a:extLst>
          </p:cNvPr>
          <p:cNvSpPr/>
          <p:nvPr/>
        </p:nvSpPr>
        <p:spPr>
          <a:xfrm rot="10800000">
            <a:off x="2164436" y="3171216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Google Shape;823;p46">
            <a:extLst>
              <a:ext uri="{FF2B5EF4-FFF2-40B4-BE49-F238E27FC236}">
                <a16:creationId xmlns:a16="http://schemas.microsoft.com/office/drawing/2014/main" id="{F2C1C7EF-C7DA-4B5A-A064-2D8641377336}"/>
              </a:ext>
            </a:extLst>
          </p:cNvPr>
          <p:cNvGrpSpPr/>
          <p:nvPr/>
        </p:nvGrpSpPr>
        <p:grpSpPr>
          <a:xfrm>
            <a:off x="3343382" y="3011725"/>
            <a:ext cx="111638" cy="406815"/>
            <a:chOff x="727175" y="2957625"/>
            <a:chExt cx="130700" cy="476275"/>
          </a:xfrm>
          <a:solidFill>
            <a:schemeClr val="accent1"/>
          </a:solidFill>
        </p:grpSpPr>
        <p:sp>
          <p:nvSpPr>
            <p:cNvPr id="61" name="Google Shape;824;p46">
              <a:extLst>
                <a:ext uri="{FF2B5EF4-FFF2-40B4-BE49-F238E27FC236}">
                  <a16:creationId xmlns:a16="http://schemas.microsoft.com/office/drawing/2014/main" id="{1CDAD714-25CC-44F2-8A92-5514CD2F25B3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5;p46">
              <a:extLst>
                <a:ext uri="{FF2B5EF4-FFF2-40B4-BE49-F238E27FC236}">
                  <a16:creationId xmlns:a16="http://schemas.microsoft.com/office/drawing/2014/main" id="{913AEF06-4AB1-4A99-A5A5-A92D2F37AE30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29;p28">
            <a:extLst>
              <a:ext uri="{FF2B5EF4-FFF2-40B4-BE49-F238E27FC236}">
                <a16:creationId xmlns:a16="http://schemas.microsoft.com/office/drawing/2014/main" id="{F1FE8E57-CA57-4C6F-A51F-CB0FF40F8042}"/>
              </a:ext>
            </a:extLst>
          </p:cNvPr>
          <p:cNvSpPr txBox="1">
            <a:spLocks/>
          </p:cNvSpPr>
          <p:nvPr/>
        </p:nvSpPr>
        <p:spPr>
          <a:xfrm>
            <a:off x="2978603" y="1664964"/>
            <a:ext cx="2501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Ambiente de cultivo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Temperatura: 21°C a 25°C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Umidade: 94% até 95% em 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relação a HR</a:t>
            </a:r>
          </a:p>
        </p:txBody>
      </p:sp>
      <p:grpSp>
        <p:nvGrpSpPr>
          <p:cNvPr id="67" name="Google Shape;250;p28">
            <a:extLst>
              <a:ext uri="{FF2B5EF4-FFF2-40B4-BE49-F238E27FC236}">
                <a16:creationId xmlns:a16="http://schemas.microsoft.com/office/drawing/2014/main" id="{86F6F94E-6501-4AA4-A752-BCB5B9B8AF1C}"/>
              </a:ext>
            </a:extLst>
          </p:cNvPr>
          <p:cNvGrpSpPr/>
          <p:nvPr/>
        </p:nvGrpSpPr>
        <p:grpSpPr>
          <a:xfrm>
            <a:off x="3085823" y="1181590"/>
            <a:ext cx="585818" cy="540828"/>
            <a:chOff x="3782700" y="1538287"/>
            <a:chExt cx="1578600" cy="1578600"/>
          </a:xfrm>
        </p:grpSpPr>
        <p:sp>
          <p:nvSpPr>
            <p:cNvPr id="68" name="Google Shape;251;p28">
              <a:extLst>
                <a:ext uri="{FF2B5EF4-FFF2-40B4-BE49-F238E27FC236}">
                  <a16:creationId xmlns:a16="http://schemas.microsoft.com/office/drawing/2014/main" id="{1626F7FC-6F3F-4D78-BE15-74D3E5BD5F48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2;p28">
              <a:extLst>
                <a:ext uri="{FF2B5EF4-FFF2-40B4-BE49-F238E27FC236}">
                  <a16:creationId xmlns:a16="http://schemas.microsoft.com/office/drawing/2014/main" id="{63515695-B923-4977-8491-C62CDC49D70B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3;p28">
              <a:extLst>
                <a:ext uri="{FF2B5EF4-FFF2-40B4-BE49-F238E27FC236}">
                  <a16:creationId xmlns:a16="http://schemas.microsoft.com/office/drawing/2014/main" id="{D8B24B39-D23C-4ED0-9E1B-053B46AA6AE8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4;p28">
              <a:extLst>
                <a:ext uri="{FF2B5EF4-FFF2-40B4-BE49-F238E27FC236}">
                  <a16:creationId xmlns:a16="http://schemas.microsoft.com/office/drawing/2014/main" id="{9DFCB2CD-0064-44A8-8D29-E473C07055EA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275;p28">
            <a:extLst>
              <a:ext uri="{FF2B5EF4-FFF2-40B4-BE49-F238E27FC236}">
                <a16:creationId xmlns:a16="http://schemas.microsoft.com/office/drawing/2014/main" id="{299E63B1-4024-464C-ACC4-8B0237DAD67B}"/>
              </a:ext>
            </a:extLst>
          </p:cNvPr>
          <p:cNvGrpSpPr/>
          <p:nvPr/>
        </p:nvGrpSpPr>
        <p:grpSpPr>
          <a:xfrm>
            <a:off x="3277565" y="1351476"/>
            <a:ext cx="202894" cy="201177"/>
            <a:chOff x="611175" y="2326900"/>
            <a:chExt cx="362700" cy="389575"/>
          </a:xfrm>
        </p:grpSpPr>
        <p:sp>
          <p:nvSpPr>
            <p:cNvPr id="74" name="Google Shape;276;p28">
              <a:extLst>
                <a:ext uri="{FF2B5EF4-FFF2-40B4-BE49-F238E27FC236}">
                  <a16:creationId xmlns:a16="http://schemas.microsoft.com/office/drawing/2014/main" id="{D9E3A8E9-BCDE-40CE-AE39-01063819E569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;p28">
              <a:extLst>
                <a:ext uri="{FF2B5EF4-FFF2-40B4-BE49-F238E27FC236}">
                  <a16:creationId xmlns:a16="http://schemas.microsoft.com/office/drawing/2014/main" id="{8C5A584D-37EB-4091-8BB0-407EB371FD7B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;p28">
              <a:extLst>
                <a:ext uri="{FF2B5EF4-FFF2-40B4-BE49-F238E27FC236}">
                  <a16:creationId xmlns:a16="http://schemas.microsoft.com/office/drawing/2014/main" id="{E41AE14A-6A47-46BF-99E1-CBD6D896FC90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;p28">
              <a:extLst>
                <a:ext uri="{FF2B5EF4-FFF2-40B4-BE49-F238E27FC236}">
                  <a16:creationId xmlns:a16="http://schemas.microsoft.com/office/drawing/2014/main" id="{1065DE95-F0AC-4980-8E97-1111654919B0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build="p"/>
      <p:bldP spid="228" grpId="0" build="p"/>
      <p:bldP spid="283" grpId="0" uiExpand="1" build="p"/>
      <p:bldP spid="4" grpId="0" animBg="1"/>
      <p:bldP spid="65" grpId="0" animBg="1"/>
      <p:bldP spid="73" grpId="0" animBg="1"/>
      <p:bldP spid="57" grpId="0"/>
      <p:bldP spid="59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899667" y="76067"/>
            <a:ext cx="2931458" cy="4734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As trufas exigem cuidados específicos para o seu cultivo: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sensíveis a temperatura e umidade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Exigem cuidados no armazenamento, para evitar perda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712</Words>
  <Application>Microsoft Office PowerPoint</Application>
  <PresentationFormat>On-screen Show (16:9)</PresentationFormat>
  <Paragraphs>182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Montserrat</vt:lpstr>
      <vt:lpstr>Arial</vt:lpstr>
      <vt:lpstr>Desdemona template</vt:lpstr>
      <vt:lpstr>Hephaestos</vt:lpstr>
      <vt:lpstr>Equipe</vt:lpstr>
      <vt:lpstr>Contextualização</vt:lpstr>
      <vt:lpstr>Contextualização</vt:lpstr>
      <vt:lpstr>Contextualização</vt:lpstr>
      <vt:lpstr>Processo de cultivo</vt:lpstr>
      <vt:lpstr>Desafios</vt:lpstr>
      <vt:lpstr>PowerPoint Presentation</vt:lpstr>
      <vt:lpstr>O que queremos fazer?</vt:lpstr>
      <vt:lpstr>Nosso público alvo</vt:lpstr>
      <vt:lpstr>Nossa solução</vt:lpstr>
      <vt:lpstr>Desenho de solução</vt:lpstr>
      <vt:lpstr>Backlog - Trello </vt:lpstr>
      <vt:lpstr>Requisitos</vt:lpstr>
      <vt:lpstr>Requisitos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WESLEY PATERNEZI</cp:lastModifiedBy>
  <cp:revision>14</cp:revision>
  <dcterms:modified xsi:type="dcterms:W3CDTF">2021-03-12T03:01:47Z</dcterms:modified>
</cp:coreProperties>
</file>